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image" Target="../media/image5.jpg"/><Relationship Id="rId5" Type="http://schemas.openxmlformats.org/officeDocument/2006/relationships/image" Target="../media/image11.jpg"/><Relationship Id="rId6" Type="http://schemas.openxmlformats.org/officeDocument/2006/relationships/image" Target="../media/image14.jpg"/><Relationship Id="rId7" Type="http://schemas.openxmlformats.org/officeDocument/2006/relationships/image" Target="../media/image9.jp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7.jpg"/><Relationship Id="rId5" Type="http://schemas.openxmlformats.org/officeDocument/2006/relationships/image" Target="../media/image10.jp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0" y="17463"/>
            <a:ext cx="9144000" cy="6840537"/>
            <a:chOff x="0" y="17463"/>
            <a:chExt cx="9144000" cy="6840537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0" y="17463"/>
              <a:ext cx="9144000" cy="6840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s-5.jpeg" id="92" name="Google Shape;9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40300" y="1458913"/>
              <a:ext cx="2801938" cy="2071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s-6.jpeg" id="93" name="Google Shape;9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57600" y="2647950"/>
              <a:ext cx="2438400" cy="1827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s-3.jpeg"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39963" y="4175125"/>
              <a:ext cx="1870075" cy="145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s-2.jpeg" id="95" name="Google Shape;95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94225" y="4175125"/>
              <a:ext cx="2441575" cy="1830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s-1.jpeg" id="96" name="Google Shape;96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69116" y="3211513"/>
              <a:ext cx="2209800" cy="220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BJ28_n.jpg" id="97" name="Google Shape;97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23863" y="1458913"/>
              <a:ext cx="3030537" cy="3030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s-4.jpeg" id="98" name="Google Shape;98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38425" y="4548727"/>
              <a:ext cx="1727200" cy="1798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 txBox="1"/>
            <p:nvPr/>
          </p:nvSpPr>
          <p:spPr>
            <a:xfrm>
              <a:off x="6350" y="120651"/>
              <a:ext cx="5746750" cy="2862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Infectious Diseases</a:t>
              </a:r>
              <a:endParaRPr/>
            </a:p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Lesson 1.3</a:t>
              </a:r>
              <a:endPara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Nucleoid and Plasmid</a:t>
            </a:r>
            <a:endParaRPr/>
          </a:p>
        </p:txBody>
      </p:sp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982913"/>
            <a:ext cx="33782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0388" y="2982913"/>
            <a:ext cx="4267200" cy="2357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2"/>
          <p:cNvCxnSpPr/>
          <p:nvPr/>
        </p:nvCxnSpPr>
        <p:spPr>
          <a:xfrm flipH="1">
            <a:off x="2197100" y="1379538"/>
            <a:ext cx="901700" cy="2468562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11" name="Google Shape;211;p22"/>
          <p:cNvCxnSpPr/>
          <p:nvPr/>
        </p:nvCxnSpPr>
        <p:spPr>
          <a:xfrm flipH="1">
            <a:off x="5041900" y="1379538"/>
            <a:ext cx="711200" cy="2201862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2" name="Google Shape;212;p22"/>
          <p:cNvSpPr txBox="1"/>
          <p:nvPr/>
        </p:nvSpPr>
        <p:spPr>
          <a:xfrm>
            <a:off x="1313472" y="6006112"/>
            <a:ext cx="1767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cell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22"/>
          <p:cNvCxnSpPr>
            <a:stCxn id="212" idx="0"/>
          </p:cNvCxnSpPr>
          <p:nvPr/>
        </p:nvCxnSpPr>
        <p:spPr>
          <a:xfrm rot="10800000">
            <a:off x="2197100" y="5231212"/>
            <a:ext cx="0" cy="774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Wrap Up:</a:t>
            </a:r>
            <a:br>
              <a:rPr lang="en-US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structure is function</a:t>
            </a:r>
            <a:endParaRPr/>
          </a:p>
        </p:txBody>
      </p:sp>
      <p:pic>
        <p:nvPicPr>
          <p:cNvPr descr="1993-12-03.gif" id="219" name="Google Shape;219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1221" r="-71220" t="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/>
        </p:nvSpPr>
        <p:spPr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Homework</a:t>
            </a:r>
            <a:endParaRPr/>
          </a:p>
        </p:txBody>
      </p:sp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457200" y="16553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Complete the Lesson 1.3 Worksheet.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 flipH="1" rot="-332492">
            <a:off x="215900" y="2579688"/>
            <a:ext cx="10080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29" name="Google Shape;229;p24"/>
          <p:cNvSpPr txBox="1"/>
          <p:nvPr/>
        </p:nvSpPr>
        <p:spPr>
          <a:xfrm flipH="1" rot="-332492">
            <a:off x="215900" y="2579688"/>
            <a:ext cx="10080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 flipH="1" rot="-332492">
            <a:off x="8120063" y="3044825"/>
            <a:ext cx="100806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 flipH="1" rot="-332492">
            <a:off x="3759200" y="47625"/>
            <a:ext cx="100806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6350" y="3427413"/>
            <a:ext cx="338138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4256088" y="17463"/>
            <a:ext cx="3381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8783638" y="2693988"/>
            <a:ext cx="3397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Objectives:</a:t>
            </a:r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After finishing today’s lesson, you will be able to: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explain common practices used to avoid infectious diseases.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describe the bacterial structures that are critical for their roles in infectious disease.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Do Now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457200" y="1417638"/>
            <a:ext cx="8229600" cy="305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What do we do every day to avoid getting and spreading infectious diseases? List as many behaviors as you can.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How do theses practices/habits relate to preventing infectious diseases?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shing-hands.jp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089" y="3817585"/>
            <a:ext cx="1930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eg"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33724" r="-33724" t="0"/>
          <a:stretch/>
        </p:blipFill>
        <p:spPr>
          <a:xfrm>
            <a:off x="3554307" y="3789363"/>
            <a:ext cx="406717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jpeg"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0882" y="3836988"/>
            <a:ext cx="17272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ugh.tif"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0352" y="144231"/>
            <a:ext cx="1721555" cy="1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Activity 1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/>
              <a:t>On the worksheet - draw a bacterial cell and its structures. </a:t>
            </a:r>
            <a:br>
              <a:rPr b="1" lang="en-US" sz="2800"/>
            </a:br>
            <a:br>
              <a:rPr b="1" lang="en-US"/>
            </a:br>
            <a:r>
              <a:rPr b="1" i="1" lang="en-US"/>
              <a:t>Hint: think about what is in a eukaryotic cell!</a:t>
            </a:r>
            <a:endParaRPr b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2</a:t>
            </a:r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457200" y="1416368"/>
            <a:ext cx="8229600" cy="4850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Fill in the table of bacterial structures and functions that are critical for infectious diseases.</a:t>
            </a:r>
            <a:r>
              <a:rPr lang="en-US" sz="2800"/>
              <a:t> 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-514350" lvl="1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/>
              <a:t>Use the reading provided and fill in the table on the worksheet. </a:t>
            </a:r>
            <a:endParaRPr/>
          </a:p>
          <a:p>
            <a:pPr indent="-336550" lvl="1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/>
          </a:p>
          <a:p>
            <a:pPr indent="-514350" lvl="1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en-US"/>
              <a:t>You will then use the table to explain the importance of the structures to the class.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290824" y="0"/>
            <a:ext cx="861894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What structures make a bacterium?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Bacterial cell.tif"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71" y="999756"/>
            <a:ext cx="7366471" cy="54753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8"/>
          <p:cNvGrpSpPr/>
          <p:nvPr/>
        </p:nvGrpSpPr>
        <p:grpSpPr>
          <a:xfrm>
            <a:off x="5724803" y="5633872"/>
            <a:ext cx="2421039" cy="410220"/>
            <a:chOff x="757742" y="1456973"/>
            <a:chExt cx="1026865" cy="369332"/>
          </a:xfrm>
        </p:grpSpPr>
        <p:sp>
          <p:nvSpPr>
            <p:cNvPr id="136" name="Google Shape;136;p18"/>
            <p:cNvSpPr/>
            <p:nvPr/>
          </p:nvSpPr>
          <p:spPr>
            <a:xfrm>
              <a:off x="762000" y="1456973"/>
              <a:ext cx="1022607" cy="369332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8"/>
            <p:cNvSpPr txBox="1"/>
            <p:nvPr/>
          </p:nvSpPr>
          <p:spPr>
            <a:xfrm>
              <a:off x="757742" y="1456973"/>
              <a:ext cx="1038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8"/>
          <p:cNvGrpSpPr/>
          <p:nvPr/>
        </p:nvGrpSpPr>
        <p:grpSpPr>
          <a:xfrm>
            <a:off x="2837119" y="999757"/>
            <a:ext cx="900042" cy="350121"/>
            <a:chOff x="762000" y="1191922"/>
            <a:chExt cx="1196378" cy="662279"/>
          </a:xfrm>
        </p:grpSpPr>
        <p:sp>
          <p:nvSpPr>
            <p:cNvPr id="139" name="Google Shape;139;p18"/>
            <p:cNvSpPr/>
            <p:nvPr/>
          </p:nvSpPr>
          <p:spPr>
            <a:xfrm>
              <a:off x="762000" y="1191922"/>
              <a:ext cx="1196378" cy="66227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762000" y="1261713"/>
              <a:ext cx="467052" cy="59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grpSp>
        <p:nvGrpSpPr>
          <p:cNvPr id="141" name="Google Shape;141;p18"/>
          <p:cNvGrpSpPr/>
          <p:nvPr/>
        </p:nvGrpSpPr>
        <p:grpSpPr>
          <a:xfrm>
            <a:off x="943124" y="2747808"/>
            <a:ext cx="926832" cy="369332"/>
            <a:chOff x="762000" y="1351720"/>
            <a:chExt cx="977900" cy="592488"/>
          </a:xfrm>
        </p:grpSpPr>
        <p:sp>
          <p:nvSpPr>
            <p:cNvPr id="142" name="Google Shape;142;p18"/>
            <p:cNvSpPr/>
            <p:nvPr/>
          </p:nvSpPr>
          <p:spPr>
            <a:xfrm>
              <a:off x="762000" y="1435100"/>
              <a:ext cx="977900" cy="4191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786826" y="1351720"/>
              <a:ext cx="467052" cy="592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</p:grpSp>
      <p:grpSp>
        <p:nvGrpSpPr>
          <p:cNvPr id="144" name="Google Shape;144;p18"/>
          <p:cNvGrpSpPr/>
          <p:nvPr/>
        </p:nvGrpSpPr>
        <p:grpSpPr>
          <a:xfrm>
            <a:off x="5724802" y="5264540"/>
            <a:ext cx="2080314" cy="369332"/>
            <a:chOff x="757742" y="1456973"/>
            <a:chExt cx="982158" cy="369332"/>
          </a:xfrm>
        </p:grpSpPr>
        <p:sp>
          <p:nvSpPr>
            <p:cNvPr id="145" name="Google Shape;145;p18"/>
            <p:cNvSpPr/>
            <p:nvPr/>
          </p:nvSpPr>
          <p:spPr>
            <a:xfrm>
              <a:off x="762000" y="1456973"/>
              <a:ext cx="977900" cy="369332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757742" y="1456973"/>
              <a:ext cx="1202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</p:grpSp>
      <p:grpSp>
        <p:nvGrpSpPr>
          <p:cNvPr id="147" name="Google Shape;147;p18"/>
          <p:cNvGrpSpPr/>
          <p:nvPr/>
        </p:nvGrpSpPr>
        <p:grpSpPr>
          <a:xfrm>
            <a:off x="540007" y="3035462"/>
            <a:ext cx="876028" cy="502794"/>
            <a:chOff x="762000" y="1431907"/>
            <a:chExt cx="977900" cy="422293"/>
          </a:xfrm>
        </p:grpSpPr>
        <p:sp>
          <p:nvSpPr>
            <p:cNvPr id="148" name="Google Shape;148;p18"/>
            <p:cNvSpPr/>
            <p:nvPr/>
          </p:nvSpPr>
          <p:spPr>
            <a:xfrm>
              <a:off x="762000" y="1435100"/>
              <a:ext cx="977900" cy="4191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763299" y="1431907"/>
              <a:ext cx="238502" cy="4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2683775" y="1277065"/>
            <a:ext cx="1063778" cy="369332"/>
            <a:chOff x="683403" y="1281094"/>
            <a:chExt cx="1056497" cy="678153"/>
          </a:xfrm>
        </p:grpSpPr>
        <p:sp>
          <p:nvSpPr>
            <p:cNvPr id="151" name="Google Shape;151;p18"/>
            <p:cNvSpPr/>
            <p:nvPr/>
          </p:nvSpPr>
          <p:spPr>
            <a:xfrm>
              <a:off x="762000" y="1435100"/>
              <a:ext cx="977900" cy="4191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683403" y="1281094"/>
              <a:ext cx="388002" cy="678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8"/>
          <p:cNvGrpSpPr/>
          <p:nvPr/>
        </p:nvGrpSpPr>
        <p:grpSpPr>
          <a:xfrm>
            <a:off x="1869956" y="1576562"/>
            <a:ext cx="1867205" cy="397226"/>
            <a:chOff x="757742" y="1456973"/>
            <a:chExt cx="982158" cy="397226"/>
          </a:xfrm>
        </p:grpSpPr>
        <p:sp>
          <p:nvSpPr>
            <p:cNvPr id="154" name="Google Shape;154;p18"/>
            <p:cNvSpPr/>
            <p:nvPr/>
          </p:nvSpPr>
          <p:spPr>
            <a:xfrm>
              <a:off x="762000" y="1456973"/>
              <a:ext cx="977900" cy="39722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757742" y="1456973"/>
              <a:ext cx="2301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1620409" y="1974972"/>
            <a:ext cx="1214184" cy="383028"/>
            <a:chOff x="762000" y="1435100"/>
            <a:chExt cx="977900" cy="419100"/>
          </a:xfrm>
        </p:grpSpPr>
        <p:sp>
          <p:nvSpPr>
            <p:cNvPr id="157" name="Google Shape;157;p18"/>
            <p:cNvSpPr/>
            <p:nvPr/>
          </p:nvSpPr>
          <p:spPr>
            <a:xfrm>
              <a:off x="762000" y="1435100"/>
              <a:ext cx="977900" cy="4191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762001" y="1484867"/>
              <a:ext cx="351378" cy="369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8"/>
          <p:cNvGrpSpPr/>
          <p:nvPr/>
        </p:nvGrpSpPr>
        <p:grpSpPr>
          <a:xfrm>
            <a:off x="6363288" y="1517754"/>
            <a:ext cx="1608997" cy="788270"/>
            <a:chOff x="6892867" y="2776840"/>
            <a:chExt cx="1608997" cy="788270"/>
          </a:xfrm>
        </p:grpSpPr>
        <p:cxnSp>
          <p:nvCxnSpPr>
            <p:cNvPr id="160" name="Google Shape;160;p18"/>
            <p:cNvCxnSpPr/>
            <p:nvPr/>
          </p:nvCxnSpPr>
          <p:spPr>
            <a:xfrm flipH="1">
              <a:off x="6892867" y="3112694"/>
              <a:ext cx="564309" cy="45241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sp>
          <p:nvSpPr>
            <p:cNvPr id="161" name="Google Shape;161;p18"/>
            <p:cNvSpPr txBox="1"/>
            <p:nvPr/>
          </p:nvSpPr>
          <p:spPr>
            <a:xfrm>
              <a:off x="6892867" y="2776840"/>
              <a:ext cx="1608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Bacterial cell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8"/>
          <p:cNvGrpSpPr/>
          <p:nvPr/>
        </p:nvGrpSpPr>
        <p:grpSpPr>
          <a:xfrm>
            <a:off x="966654" y="2416756"/>
            <a:ext cx="1214184" cy="414817"/>
            <a:chOff x="762000" y="1435100"/>
            <a:chExt cx="977900" cy="453883"/>
          </a:xfrm>
        </p:grpSpPr>
        <p:sp>
          <p:nvSpPr>
            <p:cNvPr id="163" name="Google Shape;163;p18"/>
            <p:cNvSpPr/>
            <p:nvPr/>
          </p:nvSpPr>
          <p:spPr>
            <a:xfrm>
              <a:off x="762000" y="1435100"/>
              <a:ext cx="977900" cy="4191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762001" y="1484868"/>
              <a:ext cx="200382" cy="4041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457200" y="274320"/>
            <a:ext cx="85771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Capsule and flagellum</a:t>
            </a:r>
            <a:endParaRPr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swimming and tumbling" id="170" name="Google Shape;17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738" l="0" r="48916" t="-7432"/>
          <a:stretch/>
        </p:blipFill>
        <p:spPr>
          <a:xfrm>
            <a:off x="4386240" y="2236627"/>
            <a:ext cx="4203998" cy="132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sule.psd" id="171" name="Google Shape;17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218" y="2343689"/>
            <a:ext cx="2479327" cy="1859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3429368" y="4709803"/>
            <a:ext cx="1767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cell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19"/>
          <p:cNvCxnSpPr>
            <a:stCxn id="172" idx="0"/>
          </p:cNvCxnSpPr>
          <p:nvPr/>
        </p:nvCxnSpPr>
        <p:spPr>
          <a:xfrm rot="10800000">
            <a:off x="2749696" y="3564403"/>
            <a:ext cx="1563300" cy="1145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4" name="Google Shape;174;p19"/>
          <p:cNvCxnSpPr>
            <a:stCxn id="172" idx="0"/>
          </p:cNvCxnSpPr>
          <p:nvPr/>
        </p:nvCxnSpPr>
        <p:spPr>
          <a:xfrm flipH="1" rot="10800000">
            <a:off x="4312996" y="3430603"/>
            <a:ext cx="883500" cy="1279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5" name="Google Shape;175;p19"/>
          <p:cNvCxnSpPr/>
          <p:nvPr/>
        </p:nvCxnSpPr>
        <p:spPr>
          <a:xfrm flipH="1">
            <a:off x="2209800" y="1060617"/>
            <a:ext cx="867114" cy="1704391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6" name="Google Shape;176;p19"/>
          <p:cNvCxnSpPr/>
          <p:nvPr/>
        </p:nvCxnSpPr>
        <p:spPr>
          <a:xfrm>
            <a:off x="6103018" y="1060617"/>
            <a:ext cx="993525" cy="2016481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7" name="Google Shape;177;p19"/>
          <p:cNvSpPr txBox="1"/>
          <p:nvPr/>
        </p:nvSpPr>
        <p:spPr>
          <a:xfrm>
            <a:off x="1237129" y="5109913"/>
            <a:ext cx="762448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Capsule = protection &amp; camo					flagellum = move to food and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(pnuemonia)							away from immune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(salmonella)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39040" y="294914"/>
            <a:ext cx="8809579" cy="1365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Cell Wall: Gram-positive and Gram-negative</a:t>
            </a:r>
            <a:br>
              <a:rPr lang="en-US" sz="30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0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layer of protection from host and harsh environments</a:t>
            </a:r>
            <a:br>
              <a:rPr lang="en-US" sz="3000">
                <a:latin typeface="Gill Sans"/>
                <a:ea typeface="Gill Sans"/>
                <a:cs typeface="Gill Sans"/>
                <a:sym typeface="Gill Sans"/>
              </a:rPr>
            </a:b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Gram -ve cell wall" id="183" name="Google Shape;183;p20"/>
          <p:cNvPicPr preferRelativeResize="0"/>
          <p:nvPr/>
        </p:nvPicPr>
        <p:blipFill rotWithShape="1">
          <a:blip r:embed="rId3">
            <a:alphaModFix/>
          </a:blip>
          <a:srcRect b="1443" l="0" r="0" t="1647"/>
          <a:stretch/>
        </p:blipFill>
        <p:spPr>
          <a:xfrm>
            <a:off x="2594270" y="3732299"/>
            <a:ext cx="6354349" cy="2730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0"/>
          <p:cNvCxnSpPr/>
          <p:nvPr/>
        </p:nvCxnSpPr>
        <p:spPr>
          <a:xfrm flipH="1">
            <a:off x="6815667" y="977539"/>
            <a:ext cx="1059555" cy="2945349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Gram_positive_final_300.tif" id="185" name="Google Shape;18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979" y="1493030"/>
            <a:ext cx="4908071" cy="2429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0"/>
          <p:cNvCxnSpPr/>
          <p:nvPr/>
        </p:nvCxnSpPr>
        <p:spPr>
          <a:xfrm flipH="1">
            <a:off x="3640667" y="977539"/>
            <a:ext cx="198247" cy="632716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7" name="Google Shape;187;p20"/>
          <p:cNvSpPr txBox="1"/>
          <p:nvPr/>
        </p:nvSpPr>
        <p:spPr>
          <a:xfrm>
            <a:off x="4734404" y="1493030"/>
            <a:ext cx="197567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 + has a thick cell wall layer (triggers immune system with fever and inflammation)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296979" y="4081830"/>
            <a:ext cx="201705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 – has a thinner cell wall layer, and an outer membrane with enzymes to inactivate antibiotics (more resistant)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Pili and Spores</a:t>
            </a:r>
            <a:br>
              <a:rPr lang="en-US">
                <a:latin typeface="Gill Sans"/>
                <a:ea typeface="Gill Sans"/>
                <a:cs typeface="Gill Sans"/>
                <a:sym typeface="Gill Sans"/>
              </a:rPr>
            </a:b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Pili" id="194" name="Google Shape;194;p21"/>
          <p:cNvPicPr preferRelativeResize="0"/>
          <p:nvPr/>
        </p:nvPicPr>
        <p:blipFill rotWithShape="1">
          <a:blip r:embed="rId3">
            <a:alphaModFix/>
          </a:blip>
          <a:srcRect b="0" l="14368" r="-11494" t="0"/>
          <a:stretch/>
        </p:blipFill>
        <p:spPr>
          <a:xfrm>
            <a:off x="1286251" y="2271407"/>
            <a:ext cx="3090672" cy="2968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1"/>
          <p:cNvCxnSpPr/>
          <p:nvPr/>
        </p:nvCxnSpPr>
        <p:spPr>
          <a:xfrm flipH="1">
            <a:off x="2831587" y="1099899"/>
            <a:ext cx="402446" cy="2003387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196" name="Google Shape;196;p21"/>
          <p:cNvPicPr preferRelativeResize="0"/>
          <p:nvPr/>
        </p:nvPicPr>
        <p:blipFill rotWithShape="1">
          <a:blip r:embed="rId4">
            <a:alphaModFix/>
          </a:blip>
          <a:srcRect b="5106" l="0" r="0" t="12797"/>
          <a:stretch/>
        </p:blipFill>
        <p:spPr>
          <a:xfrm>
            <a:off x="5286687" y="2304288"/>
            <a:ext cx="2804426" cy="293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3940004" y="5723224"/>
            <a:ext cx="1767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cell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21"/>
          <p:cNvCxnSpPr/>
          <p:nvPr/>
        </p:nvCxnSpPr>
        <p:spPr>
          <a:xfrm rot="10800000">
            <a:off x="3364966" y="4307937"/>
            <a:ext cx="1458357" cy="14152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9" name="Google Shape;199;p21"/>
          <p:cNvCxnSpPr/>
          <p:nvPr/>
        </p:nvCxnSpPr>
        <p:spPr>
          <a:xfrm flipH="1" rot="10800000">
            <a:off x="4823322" y="4753134"/>
            <a:ext cx="1081735" cy="97009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0" name="Google Shape;200;p21"/>
          <p:cNvCxnSpPr/>
          <p:nvPr/>
        </p:nvCxnSpPr>
        <p:spPr>
          <a:xfrm>
            <a:off x="5538446" y="1092944"/>
            <a:ext cx="1230765" cy="1866308"/>
          </a:xfrm>
          <a:prstGeom prst="straightConnector1">
            <a:avLst/>
          </a:prstGeom>
          <a:noFill/>
          <a:ln cap="flat" cmpd="sng" w="57150">
            <a:solidFill>
              <a:srgbClr val="35BD2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21"/>
          <p:cNvSpPr txBox="1"/>
          <p:nvPr/>
        </p:nvSpPr>
        <p:spPr>
          <a:xfrm>
            <a:off x="457200" y="725012"/>
            <a:ext cx="21111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Pili help bacteria stick to surfaces (creates a biofilm = drug resistant colony)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6688900" y="725012"/>
            <a:ext cx="217271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Spores help bacteria stay alive in harsh environments (tetanus, botulism, anthrax)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